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1" r:id="rId2"/>
    <p:sldId id="314" r:id="rId3"/>
    <p:sldId id="322" r:id="rId4"/>
    <p:sldId id="323" r:id="rId5"/>
    <p:sldId id="326" r:id="rId6"/>
    <p:sldId id="315" r:id="rId7"/>
  </p:sldIdLst>
  <p:sldSz cx="9144000" cy="6858000" type="screen4x3"/>
  <p:notesSz cx="6811963" cy="99456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40">
          <p15:clr>
            <a:srgbClr val="A4A3A4"/>
          </p15:clr>
        </p15:guide>
        <p15:guide id="2" orient="horz" pos="428">
          <p15:clr>
            <a:srgbClr val="A4A3A4"/>
          </p15:clr>
        </p15:guide>
        <p15:guide id="3" orient="horz" pos="1211">
          <p15:clr>
            <a:srgbClr val="A4A3A4"/>
          </p15:clr>
        </p15:guide>
        <p15:guide id="4" orient="horz" pos="3448">
          <p15:clr>
            <a:srgbClr val="A4A3A4"/>
          </p15:clr>
        </p15:guide>
        <p15:guide id="5" orient="horz" pos="1295">
          <p15:clr>
            <a:srgbClr val="A4A3A4"/>
          </p15:clr>
        </p15:guide>
        <p15:guide id="6" orient="horz" pos="3875">
          <p15:clr>
            <a:srgbClr val="A4A3A4"/>
          </p15:clr>
        </p15:guide>
        <p15:guide id="7" pos="199">
          <p15:clr>
            <a:srgbClr val="A4A3A4"/>
          </p15:clr>
        </p15:guide>
        <p15:guide id="8" pos="5524">
          <p15:clr>
            <a:srgbClr val="A4A3A4"/>
          </p15:clr>
        </p15:guide>
        <p15:guide id="9" pos="2807">
          <p15:clr>
            <a:srgbClr val="A4A3A4"/>
          </p15:clr>
        </p15:guide>
        <p15:guide id="10" pos="4617">
          <p15:clr>
            <a:srgbClr val="A4A3A4"/>
          </p15:clr>
        </p15:guide>
        <p15:guide id="11" pos="4740">
          <p15:clr>
            <a:srgbClr val="A4A3A4"/>
          </p15:clr>
        </p15:guide>
        <p15:guide id="12" pos="29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69F"/>
    <a:srgbClr val="FF5050"/>
    <a:srgbClr val="FF9933"/>
    <a:srgbClr val="CC99FF"/>
    <a:srgbClr val="FF7C80"/>
    <a:srgbClr val="000099"/>
    <a:srgbClr val="FFFF66"/>
    <a:srgbClr val="A50021"/>
    <a:srgbClr val="99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73907" autoAdjust="0"/>
  </p:normalViewPr>
  <p:slideViewPr>
    <p:cSldViewPr snapToGrid="0">
      <p:cViewPr>
        <p:scale>
          <a:sx n="92" d="100"/>
          <a:sy n="92" d="100"/>
        </p:scale>
        <p:origin x="-2430" y="-72"/>
      </p:cViewPr>
      <p:guideLst>
        <p:guide orient="horz" pos="3640"/>
        <p:guide orient="horz" pos="428"/>
        <p:guide orient="horz" pos="1211"/>
        <p:guide orient="horz" pos="3448"/>
        <p:guide orient="horz" pos="1295"/>
        <p:guide orient="horz" pos="3875"/>
        <p:guide pos="199"/>
        <p:guide pos="5524"/>
        <p:guide pos="2807"/>
        <p:guide pos="4617"/>
        <p:guide pos="4740"/>
        <p:guide pos="2913"/>
      </p:guideLst>
    </p:cSldViewPr>
  </p:slideViewPr>
  <p:outlineViewPr>
    <p:cViewPr>
      <p:scale>
        <a:sx n="33" d="100"/>
        <a:sy n="33" d="100"/>
      </p:scale>
      <p:origin x="0" y="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956593926919207E-2"/>
                  <c:y val="-4.243827160493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19031394752037E-2"/>
                  <c:y val="-4.243827160493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Лист1!$B$2:$C$2</c:f>
              <c:strCache>
                <c:ptCount val="2"/>
                <c:pt idx="0">
                  <c:v>Кол-во обточек по износу гребня, ед.</c:v>
                </c:pt>
                <c:pt idx="1">
                  <c:v>Кол-во обточек по остроконечному накату, ед.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222</c:v>
                </c:pt>
                <c:pt idx="1">
                  <c:v>217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956593926919207E-2"/>
                  <c:y val="-8.487654320987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49415645908628E-2"/>
                  <c:y val="-4.243827160493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Лист1!$B$2:$C$2</c:f>
              <c:strCache>
                <c:ptCount val="2"/>
                <c:pt idx="0">
                  <c:v>Кол-во обточек по износу гребня, ед.</c:v>
                </c:pt>
                <c:pt idx="1">
                  <c:v>Кол-во обточек по остроконечному накату, ед.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194</c:v>
                </c:pt>
                <c:pt idx="1">
                  <c:v>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394624"/>
        <c:axId val="92396160"/>
        <c:axId val="0"/>
      </c:bar3DChart>
      <c:catAx>
        <c:axId val="92394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396160"/>
        <c:crosses val="autoZero"/>
        <c:auto val="1"/>
        <c:lblAlgn val="ctr"/>
        <c:lblOffset val="100"/>
        <c:noMultiLvlLbl val="0"/>
      </c:catAx>
      <c:valAx>
        <c:axId val="9239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394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285"/>
          </a:xfrm>
          <a:prstGeom prst="rect">
            <a:avLst/>
          </a:prstGeom>
        </p:spPr>
        <p:txBody>
          <a:bodyPr vert="horz" lIns="92375" tIns="46187" rIns="92375" bIns="461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7285"/>
          </a:xfrm>
          <a:prstGeom prst="rect">
            <a:avLst/>
          </a:prstGeom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D06FDC9-1A78-4CFB-9D3D-B1751F91D265}" type="datetime1">
              <a:rPr lang="en-US"/>
              <a:pPr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51850" cy="497285"/>
          </a:xfrm>
          <a:prstGeom prst="rect">
            <a:avLst/>
          </a:prstGeom>
        </p:spPr>
        <p:txBody>
          <a:bodyPr vert="horz" lIns="92375" tIns="46187" rIns="92375" bIns="461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7" y="9446678"/>
            <a:ext cx="2951850" cy="497285"/>
          </a:xfrm>
          <a:prstGeom prst="rect">
            <a:avLst/>
          </a:prstGeom>
        </p:spPr>
        <p:txBody>
          <a:bodyPr vert="horz" wrap="square" lIns="92375" tIns="46187" rIns="92375" bIns="461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F52C95B-32BE-4BDD-86B3-F6AECEB6D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7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285"/>
          </a:xfrm>
          <a:prstGeom prst="rect">
            <a:avLst/>
          </a:prstGeom>
        </p:spPr>
        <p:txBody>
          <a:bodyPr vert="horz" lIns="92375" tIns="46187" rIns="92375" bIns="461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7285"/>
          </a:xfrm>
          <a:prstGeom prst="rect">
            <a:avLst/>
          </a:prstGeom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535FF00-3885-4383-8850-4A149AE08D39}" type="datetime1">
              <a:rPr lang="en-US"/>
              <a:pPr/>
              <a:t>5/30/2016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5" tIns="46187" rIns="92375" bIns="4618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4204"/>
            <a:ext cx="5449570" cy="4475560"/>
          </a:xfrm>
          <a:prstGeom prst="rect">
            <a:avLst/>
          </a:prstGeom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51850" cy="497285"/>
          </a:xfrm>
          <a:prstGeom prst="rect">
            <a:avLst/>
          </a:prstGeom>
        </p:spPr>
        <p:txBody>
          <a:bodyPr vert="horz" lIns="92375" tIns="46187" rIns="92375" bIns="461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7" y="9446678"/>
            <a:ext cx="2951850" cy="497285"/>
          </a:xfrm>
          <a:prstGeom prst="rect">
            <a:avLst/>
          </a:prstGeom>
        </p:spPr>
        <p:txBody>
          <a:bodyPr vert="horz" wrap="square" lIns="92375" tIns="46187" rIns="92375" bIns="461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7BC8290-EF93-4449-89C1-F93593F92A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346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43545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505200"/>
            <a:ext cx="5562600" cy="838200"/>
          </a:xfrm>
        </p:spPr>
        <p:txBody>
          <a:bodyPr>
            <a:normAutofit/>
          </a:bodyPr>
          <a:lstStyle>
            <a:lvl1pPr algn="l">
              <a:defRPr sz="2200" spc="0" baseline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800601"/>
            <a:ext cx="5562600" cy="685801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90600" y="6028267"/>
            <a:ext cx="2657475" cy="508528"/>
          </a:xfrm>
        </p:spPr>
        <p:txBody>
          <a:bodyPr anchor="b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930399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6" y="392034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398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667C3F7-976E-4E9B-BCBE-130170109C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930399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6" y="392034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398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2F403E8-ABAD-4D4F-AD8E-36E48E0118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64881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91" y="483552"/>
            <a:ext cx="8427338" cy="1362075"/>
          </a:xfrm>
        </p:spPr>
        <p:txBody>
          <a:bodyPr>
            <a:normAutofit/>
          </a:bodyPr>
          <a:lstStyle>
            <a:lvl1pPr algn="l">
              <a:defRPr sz="2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A2BC42-AF97-4B8D-AA76-A022D4D1AB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26" y="392034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15914" y="1845734"/>
            <a:ext cx="8453437" cy="43215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A2B9FC-9774-483B-8075-8F378ACFC9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26" y="392034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15914" y="1845734"/>
            <a:ext cx="7013575" cy="43215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7516815" y="1930401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223FE28-C17B-4F1E-A647-C624979E99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624389" y="1845732"/>
            <a:ext cx="4144962" cy="432155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5913" y="1845732"/>
            <a:ext cx="4140200" cy="432155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0426" y="392034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D56F0F4-7FBD-46FC-B5DE-BB1D16E8BF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400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5" y="1930401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6" y="392034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E01142E-71D2-4FBC-A5F2-F6FE0B3EB5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930399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6" y="392034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930398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0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12598F-B8EE-4FA9-8598-C6A7429463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400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5" y="1930401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6" y="392034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AAC0029-EB50-414B-ABC6-E92EF4DFE4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13747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400"/>
            <a:ext cx="7013575" cy="423216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5" y="1930401"/>
            <a:ext cx="1252537" cy="423216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6" y="392034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0502814-F3D8-4952-A4F4-D710748C7A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1" y="398463"/>
            <a:ext cx="8456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1" y="1873251"/>
            <a:ext cx="8456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7462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349252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447801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374650" y="2181226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74650" y="2546352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6496051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charset="0"/>
              </a:defRPr>
            </a:lvl1pPr>
          </a:lstStyle>
          <a:p>
            <a:r>
              <a:rPr lang="en-US"/>
              <a:t>| Тема презентации | xx/xx/xx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6496051"/>
            <a:ext cx="349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Verdana" charset="0"/>
              </a:defRPr>
            </a:lvl1pPr>
          </a:lstStyle>
          <a:p>
            <a:fld id="{AB318DE7-CAC3-4E24-B259-D48E5F8D17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Placeholder 13" descr="cover_illustration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353984"/>
          </a:xfrm>
        </p:spPr>
      </p:pic>
      <p:pic>
        <p:nvPicPr>
          <p:cNvPr id="21507" name="Picture 4" descr="cover_2.png"/>
          <p:cNvPicPr>
            <a:picLocks noChangeAspect="1"/>
          </p:cNvPicPr>
          <p:nvPr/>
        </p:nvPicPr>
        <p:blipFill>
          <a:blip r:embed="rId3"/>
          <a:srcRect t="48518"/>
          <a:stretch>
            <a:fillRect/>
          </a:stretch>
        </p:blipFill>
        <p:spPr bwMode="auto">
          <a:xfrm>
            <a:off x="0" y="3327400"/>
            <a:ext cx="9144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0"/>
          <p:cNvSpPr>
            <a:spLocks noGrp="1"/>
          </p:cNvSpPr>
          <p:nvPr>
            <p:ph type="ctrTitle"/>
          </p:nvPr>
        </p:nvSpPr>
        <p:spPr>
          <a:xfrm>
            <a:off x="866597" y="3561422"/>
            <a:ext cx="5809625" cy="676847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dirty="0" smtClean="0">
                <a:latin typeface="Arial" pitchFamily="34" charset="0"/>
                <a:cs typeface="Arial" pitchFamily="34" charset="0"/>
              </a:rPr>
              <a:t>Вопросы академической мобильности. Сетевые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(совместные) образовательные программы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665532" y="4799400"/>
            <a:ext cx="6385263" cy="120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Лубягов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Александр Михайлович</a:t>
            </a: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Заместитель начальника Дирекции тяги – филиала ОАО «РЖД»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8"/>
          <p:cNvSpPr>
            <a:spLocks noGrp="1"/>
          </p:cNvSpPr>
          <p:nvPr>
            <p:ph type="title"/>
          </p:nvPr>
        </p:nvSpPr>
        <p:spPr>
          <a:xfrm>
            <a:off x="848411" y="194150"/>
            <a:ext cx="7949513" cy="1020763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Способы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смазывания гребней колесных пар подвижного состава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F322B16-2F15-4F3B-9C21-8AE5FFA56AFA}" type="slidenum">
              <a:rPr lang="en-US"/>
              <a:pPr/>
              <a:t>2</a:t>
            </a:fld>
            <a:endParaRPr lang="en-US"/>
          </a:p>
        </p:txBody>
      </p:sp>
      <p:pic>
        <p:nvPicPr>
          <p:cNvPr id="11" name="Рисунок 10" descr="Плакат 1"/>
          <p:cNvPicPr>
            <a:picLocks noChangeAspect="1" noChangeArrowheads="1"/>
          </p:cNvPicPr>
          <p:nvPr/>
        </p:nvPicPr>
        <p:blipFill>
          <a:blip r:embed="rId2"/>
          <a:srcRect l="52531" t="15851" r="23836" b="63083"/>
          <a:stretch>
            <a:fillRect/>
          </a:stretch>
        </p:blipFill>
        <p:spPr bwMode="auto">
          <a:xfrm>
            <a:off x="0" y="1391323"/>
            <a:ext cx="4025245" cy="253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0" y="3925736"/>
            <a:ext cx="4110086" cy="189060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Минусы:</a:t>
            </a:r>
          </a:p>
          <a:p>
            <a:pPr algn="ctr"/>
            <a:endParaRPr lang="ru-RU" sz="1200" b="1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Скорость при лубрикации – 40 км/ч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Низкий ресурс разового нанесения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Низкая несущая способность, выдавливание из зоны контакта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Разброс центробежными силами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Экологические проблемы - загрязнение экипажной части</a:t>
            </a:r>
            <a:endParaRPr lang="ru-RU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 descr="Плакат 1"/>
          <p:cNvPicPr>
            <a:picLocks noChangeAspect="1"/>
          </p:cNvPicPr>
          <p:nvPr/>
        </p:nvPicPr>
        <p:blipFill>
          <a:blip r:embed="rId2"/>
          <a:srcRect l="53693" t="36658" r="29353" b="43524"/>
          <a:stretch>
            <a:fillRect/>
          </a:stretch>
        </p:blipFill>
        <p:spPr bwMode="auto">
          <a:xfrm>
            <a:off x="4506012" y="1482178"/>
            <a:ext cx="3836709" cy="325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4383464" y="4871037"/>
            <a:ext cx="4411744" cy="1539939"/>
          </a:xfrm>
          <a:prstGeom prst="roundRect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Система лубрикации</a:t>
            </a:r>
          </a:p>
          <a:p>
            <a:pPr algn="ctr"/>
            <a:r>
              <a:rPr lang="ru-RU" sz="28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ГРС-РАПС</a:t>
            </a:r>
          </a:p>
        </p:txBody>
      </p:sp>
    </p:spTree>
    <p:extLst>
      <p:ext uri="{BB962C8B-B14F-4D97-AF65-F5344CB8AC3E}">
        <p14:creationId xmlns:p14="http://schemas.microsoft.com/office/powerpoint/2010/main" val="36131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752604"/>
              </p:ext>
            </p:extLst>
          </p:nvPr>
        </p:nvGraphicFramePr>
        <p:xfrm>
          <a:off x="2351385" y="2373045"/>
          <a:ext cx="3777826" cy="18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иаграмма" r:id="rId3" imgW="5829300" imgH="2924175" progId="MSGraph.Chart.8">
                  <p:embed followColorScheme="full"/>
                </p:oleObj>
              </mc:Choice>
              <mc:Fallback>
                <p:oleObj name="Диаграмма" r:id="rId3" imgW="5829300" imgH="29241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810"/>
                      <a:stretch>
                        <a:fillRect/>
                      </a:stretch>
                    </p:blipFill>
                    <p:spPr bwMode="auto">
                      <a:xfrm>
                        <a:off x="2351385" y="2373045"/>
                        <a:ext cx="3777826" cy="18889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F322B16-2F15-4F3B-9C21-8AE5FFA56AFA}" type="slidenum">
              <a:rPr lang="en-US"/>
              <a:pPr/>
              <a:t>3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35" y="253388"/>
            <a:ext cx="8901629" cy="1129039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Эффективность применения</a:t>
            </a:r>
            <a:b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технологии ГРС-РАПС</a:t>
            </a:r>
            <a:endParaRPr lang="ru-RU" dirty="0"/>
          </a:p>
        </p:txBody>
      </p:sp>
      <p:pic>
        <p:nvPicPr>
          <p:cNvPr id="5" name="Picture 3" descr="C:\Documents and Settings\Admin\Мои документы\Пенз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4" y="1470581"/>
            <a:ext cx="2495283" cy="315650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0" y="4627084"/>
            <a:ext cx="3238959" cy="1868967"/>
          </a:xfrm>
          <a:prstGeom prst="roundRect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Интенсивность изнашивания гребней бандажей колесных пар электровозов </a:t>
            </a:r>
            <a:r>
              <a:rPr lang="ru-RU" sz="15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депо Пенза </a:t>
            </a:r>
            <a:r>
              <a:rPr lang="ru-RU" sz="15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после оснащения их системами ГРС снизилась на 82%, а ресурс бандажей колесных пар увеличился на 22%.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238959" y="4261958"/>
            <a:ext cx="3095740" cy="2234093"/>
          </a:xfrm>
          <a:prstGeom prst="roundRect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Эффективность </a:t>
            </a:r>
            <a:r>
              <a:rPr lang="ru-RU" sz="15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использования различных технических средств лубрикации </a:t>
            </a:r>
          </a:p>
          <a:p>
            <a:pPr algn="ctr"/>
            <a:r>
              <a:rPr lang="ru-RU" sz="15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(по данным </a:t>
            </a:r>
            <a:r>
              <a:rPr lang="ru-RU" sz="15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депо </a:t>
            </a:r>
            <a:r>
              <a:rPr lang="ru-RU" sz="15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Туапсе</a:t>
            </a:r>
            <a:r>
              <a:rPr lang="ru-RU" sz="15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 Снижение интенсивности изнашивания гребней в 5 раз.</a:t>
            </a:r>
            <a:endParaRPr lang="ru-RU" sz="1500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7128530"/>
              </p:ext>
            </p:extLst>
          </p:nvPr>
        </p:nvGraphicFramePr>
        <p:xfrm>
          <a:off x="5607586" y="1624248"/>
          <a:ext cx="4197426" cy="2337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 bwMode="auto">
          <a:xfrm>
            <a:off x="6334699" y="4054207"/>
            <a:ext cx="2809301" cy="2441843"/>
          </a:xfrm>
          <a:prstGeom prst="roundRect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Северо-Кавказкой железной </a:t>
            </a:r>
            <a:r>
              <a:rPr lang="ru-RU" sz="16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дороге снижение количества обточек на 15% по локомотивному парку маневровых тепловозов.</a:t>
            </a:r>
            <a:endParaRPr lang="ru-RU" sz="1600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F322B16-2F15-4F3B-9C21-8AE5FFA56AFA}" type="slidenum">
              <a:rPr lang="en-US"/>
              <a:pPr/>
              <a:t>4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456" y="292882"/>
            <a:ext cx="7459516" cy="731686"/>
          </a:xfrm>
        </p:spPr>
        <p:txBody>
          <a:bodyPr/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Опытный образец фрикционного модификатора трения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65843" y="5059848"/>
            <a:ext cx="8786874" cy="1143007"/>
          </a:xfrm>
          <a:prstGeom prst="roundRect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Опытный образец фрикционного модификатора трения был успешно испытан на базе локомотивного депо Батайск</a:t>
            </a:r>
          </a:p>
        </p:txBody>
      </p:sp>
      <p:pic>
        <p:nvPicPr>
          <p:cNvPr id="7" name="Рисунок 6" descr="IMG_2039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14000"/>
                    </a14:imgEffect>
                  </a14:imgLayer>
                </a14:imgProps>
              </a:ext>
            </a:extLst>
          </a:blip>
          <a:srcRect t="24697"/>
          <a:stretch/>
        </p:blipFill>
        <p:spPr bwMode="auto">
          <a:xfrm>
            <a:off x="2067796" y="1626439"/>
            <a:ext cx="4982967" cy="28315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09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F322B16-2F15-4F3B-9C21-8AE5FFA56AFA}" type="slidenum">
              <a:rPr lang="en-US"/>
              <a:pPr/>
              <a:t>5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456" y="292882"/>
            <a:ext cx="7459516" cy="731686"/>
          </a:xfrm>
        </p:spPr>
        <p:txBody>
          <a:bodyPr/>
          <a:lstStyle/>
          <a:p>
            <a:pPr algn="ctr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фрикционного модификатора трения, обладающего анизотропией свойств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78563" y="5343179"/>
            <a:ext cx="8786874" cy="1130837"/>
          </a:xfrm>
          <a:prstGeom prst="roundRect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Обеспечивается </a:t>
            </a:r>
            <a:r>
              <a:rPr lang="ru-RU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увеличение ресурса колесных </a:t>
            </a:r>
            <a:r>
              <a:rPr lang="ru-RU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пар локомотивов </a:t>
            </a:r>
            <a:r>
              <a:rPr lang="ru-RU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счет снижения интенсивности изнашивания поверхности кругов катания колес, путем </a:t>
            </a:r>
            <a:r>
              <a:rPr lang="ru-RU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металлоплакирования</a:t>
            </a:r>
            <a:r>
              <a:rPr lang="ru-RU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«</a:t>
            </a:r>
            <a:r>
              <a:rPr lang="ru-RU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залечивания</a:t>
            </a:r>
            <a:r>
              <a:rPr lang="ru-RU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усталостных микротрещин на поверхности трения колес </a:t>
            </a:r>
            <a:endParaRPr lang="ru-RU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694" y="1116068"/>
            <a:ext cx="5942612" cy="462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F322B16-2F15-4F3B-9C21-8AE5FFA56AFA}" type="slidenum">
              <a:rPr lang="en-US"/>
              <a:pPr/>
              <a:t>6</a:t>
            </a:fld>
            <a:endParaRPr lang="en-US"/>
          </a:p>
        </p:txBody>
      </p:sp>
      <p:sp>
        <p:nvSpPr>
          <p:cNvPr id="8" name="Text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27568" y="3075773"/>
            <a:ext cx="8458241" cy="102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32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GD_colors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6686</TotalTime>
  <Words>189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Office Theme</vt:lpstr>
      <vt:lpstr>Диаграмма</vt:lpstr>
      <vt:lpstr>Вопросы академической мобильности. Сетевые  (совместные) образовательные программы.</vt:lpstr>
      <vt:lpstr>Способы смазывания гребней колесных пар подвижного состава</vt:lpstr>
      <vt:lpstr>Эффективность применения технологии ГРС-РАПС</vt:lpstr>
      <vt:lpstr>Опытный образец фрикционного модификатора трения</vt:lpstr>
      <vt:lpstr>Развитие фрикционного модификатора трения, обладающего анизотропией свойств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freelance</dc:creator>
  <cp:lastModifiedBy>rgups</cp:lastModifiedBy>
  <cp:revision>448</cp:revision>
  <cp:lastPrinted>2016-05-29T15:13:53Z</cp:lastPrinted>
  <dcterms:created xsi:type="dcterms:W3CDTF">2010-06-10T07:47:26Z</dcterms:created>
  <dcterms:modified xsi:type="dcterms:W3CDTF">2016-05-30T07:17:13Z</dcterms:modified>
</cp:coreProperties>
</file>